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271" r:id="rId4"/>
    <p:sldId id="272" r:id="rId5"/>
    <p:sldId id="264" r:id="rId6"/>
    <p:sldId id="273" r:id="rId7"/>
    <p:sldId id="267" r:id="rId8"/>
    <p:sldId id="274" r:id="rId9"/>
    <p:sldId id="275" r:id="rId10"/>
    <p:sldId id="276" r:id="rId1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2640" y="-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D682F27-852D-412E-8E77-6418526E90D9}" type="datetimeFigureOut">
              <a:rPr lang="he-IL" smtClean="0"/>
              <a:t>ד'/אדר/תשע"ה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B8CCF04-E2CE-4391-ACD6-24322006FF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142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CCF04-E2CE-4391-ACD6-24322006FF41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935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4D61-DBEC-4BB5-9FB4-F934885CDB58}" type="datetimeFigureOut">
              <a:rPr lang="he-IL" smtClean="0"/>
              <a:t>ד'/אדר/תשע"ה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3280-E0C0-4013-B8E4-BF03F9B8D56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258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4D61-DBEC-4BB5-9FB4-F934885CDB58}" type="datetimeFigureOut">
              <a:rPr lang="he-IL" smtClean="0"/>
              <a:t>ד'/אדר/תשע"ה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3280-E0C0-4013-B8E4-BF03F9B8D56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285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4D61-DBEC-4BB5-9FB4-F934885CDB58}" type="datetimeFigureOut">
              <a:rPr lang="he-IL" smtClean="0"/>
              <a:t>ד'/אדר/תשע"ה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3280-E0C0-4013-B8E4-BF03F9B8D56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250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4D61-DBEC-4BB5-9FB4-F934885CDB58}" type="datetimeFigureOut">
              <a:rPr lang="he-IL" smtClean="0"/>
              <a:t>ד'/אדר/תשע"ה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3280-E0C0-4013-B8E4-BF03F9B8D56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167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4D61-DBEC-4BB5-9FB4-F934885CDB58}" type="datetimeFigureOut">
              <a:rPr lang="he-IL" smtClean="0"/>
              <a:t>ד'/אדר/תשע"ה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3280-E0C0-4013-B8E4-BF03F9B8D56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698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4D61-DBEC-4BB5-9FB4-F934885CDB58}" type="datetimeFigureOut">
              <a:rPr lang="he-IL" smtClean="0"/>
              <a:t>ד'/אדר/תשע"ה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3280-E0C0-4013-B8E4-BF03F9B8D56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756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4D61-DBEC-4BB5-9FB4-F934885CDB58}" type="datetimeFigureOut">
              <a:rPr lang="he-IL" smtClean="0"/>
              <a:t>ד'/אדר/תשע"ה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3280-E0C0-4013-B8E4-BF03F9B8D56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563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4D61-DBEC-4BB5-9FB4-F934885CDB58}" type="datetimeFigureOut">
              <a:rPr lang="he-IL" smtClean="0"/>
              <a:t>ד'/אדר/תשע"ה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3280-E0C0-4013-B8E4-BF03F9B8D56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639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4D61-DBEC-4BB5-9FB4-F934885CDB58}" type="datetimeFigureOut">
              <a:rPr lang="he-IL" smtClean="0"/>
              <a:t>ד'/אדר/תשע"ה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3280-E0C0-4013-B8E4-BF03F9B8D56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023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4D61-DBEC-4BB5-9FB4-F934885CDB58}" type="datetimeFigureOut">
              <a:rPr lang="he-IL" smtClean="0"/>
              <a:t>ד'/אדר/תשע"ה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3280-E0C0-4013-B8E4-BF03F9B8D56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004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4D61-DBEC-4BB5-9FB4-F934885CDB58}" type="datetimeFigureOut">
              <a:rPr lang="he-IL" smtClean="0"/>
              <a:t>ד'/אדר/תשע"ה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3280-E0C0-4013-B8E4-BF03F9B8D56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732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B4D61-DBEC-4BB5-9FB4-F934885CDB58}" type="datetimeFigureOut">
              <a:rPr lang="he-IL" smtClean="0"/>
              <a:t>ד'/אדר/תשע"ה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A3280-E0C0-4013-B8E4-BF03F9B8D56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512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gideon@shapiratax.co.i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512167"/>
          </a:xfrm>
        </p:spPr>
        <p:txBody>
          <a:bodyPr>
            <a:normAutofit/>
          </a:bodyPr>
          <a:lstStyle/>
          <a:p>
            <a:r>
              <a:rPr lang="he-I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תכנון </a:t>
            </a: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עתיד פיננסי לעובד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899592" y="2564904"/>
            <a:ext cx="7344816" cy="3888432"/>
          </a:xfrm>
        </p:spPr>
        <p:txBody>
          <a:bodyPr>
            <a:noAutofit/>
          </a:bodyPr>
          <a:lstStyle/>
          <a:p>
            <a:r>
              <a:rPr lang="he-IL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כמעסיקים האחראים על ההווה הפיננסי של העובדים אתם מכירים את הצורך והחשיבות של התכנון העתידי </a:t>
            </a:r>
            <a:r>
              <a:rPr lang="he-IL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הפיננסי</a:t>
            </a:r>
            <a:endParaRPr lang="he-IL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אנו מציעים תכנון פיננסי אישי עתידי לכל עובד באמצעות בדיקת הנתונים הקיימים והמלצות אישיות לשמירה על רמת החיים ואיכות החיים.</a:t>
            </a:r>
          </a:p>
          <a:p>
            <a:r>
              <a:rPr lang="he-IL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2" descr="logoFor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6632"/>
            <a:ext cx="3240360" cy="79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5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512167"/>
          </a:xfrm>
        </p:spPr>
        <p:txBody>
          <a:bodyPr>
            <a:normAutofit fontScale="90000"/>
          </a:bodyPr>
          <a:lstStyle/>
          <a:p>
            <a:pPr algn="r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8136904" cy="3888432"/>
          </a:xfrm>
        </p:spPr>
        <p:txBody>
          <a:bodyPr>
            <a:noAutofit/>
          </a:bodyPr>
          <a:lstStyle/>
          <a:p>
            <a:pPr algn="r"/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לפרטים נוספים ופגישת ייעוץ:</a:t>
            </a:r>
          </a:p>
          <a:p>
            <a:pPr algn="r"/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גדעון שפירא</a:t>
            </a:r>
          </a:p>
          <a:p>
            <a:pPr algn="r"/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4934486 054</a:t>
            </a:r>
          </a:p>
          <a:p>
            <a:pPr algn="r"/>
            <a:r>
              <a:rPr lang="en-US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gideon@shapiratax.co.il</a:t>
            </a:r>
            <a:endParaRPr lang="he-IL" sz="2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he-IL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בקרו אותנו באתר:</a:t>
            </a:r>
          </a:p>
          <a:p>
            <a:pPr algn="r"/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www.shapiratax.co.il</a:t>
            </a:r>
            <a:endParaRPr lang="he-IL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he-IL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logoFor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253365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שמירה </a:t>
            </a: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 רמת החיים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971600" y="2564904"/>
            <a:ext cx="7200800" cy="3888432"/>
          </a:xfrm>
        </p:spPr>
        <p:txBody>
          <a:bodyPr>
            <a:noAutofit/>
          </a:bodyPr>
          <a:lstStyle/>
          <a:p>
            <a:pPr lvl="0" algn="r"/>
            <a:r>
              <a:rPr lang="he-IL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כדי לשמור על רמת החיים </a:t>
            </a:r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בגיל הפרישה </a:t>
            </a:r>
            <a:r>
              <a:rPr lang="he-IL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יש לדאוג שסכום ההכנסות החודשיות הכולל יהיה דומה לסכום ההכנסות היום.</a:t>
            </a:r>
          </a:p>
          <a:p>
            <a:pPr lvl="0" algn="r"/>
            <a:r>
              <a:rPr lang="he-IL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מקורות הכנסה בגיל פרישה:</a:t>
            </a:r>
          </a:p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קצבת </a:t>
            </a:r>
            <a:r>
              <a:rPr lang="he-IL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ביטוח </a:t>
            </a:r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לאומי</a:t>
            </a:r>
          </a:p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פנסיה חודשית</a:t>
            </a:r>
          </a:p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חסכונות</a:t>
            </a:r>
            <a:endParaRPr lang="he-IL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logoFor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253365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5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512167"/>
          </a:xfrm>
        </p:spPr>
        <p:txBody>
          <a:bodyPr>
            <a:normAutofit/>
          </a:bodyPr>
          <a:lstStyle/>
          <a:p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שמירה על רמת החיים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5868144" y="2132856"/>
            <a:ext cx="1904256" cy="4320480"/>
          </a:xfrm>
        </p:spPr>
        <p:txBody>
          <a:bodyPr>
            <a:noAutofit/>
          </a:bodyPr>
          <a:lstStyle/>
          <a:p>
            <a:r>
              <a:rPr lang="he-IL" sz="2000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קצבת </a:t>
            </a:r>
            <a:r>
              <a:rPr lang="he-IL" sz="2000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ביטוח לאומי:</a:t>
            </a:r>
          </a:p>
          <a:p>
            <a:r>
              <a:rPr lang="he-IL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בדיקת </a:t>
            </a:r>
            <a:r>
              <a:rPr lang="he-IL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רצף מעסיקים על מנת לקבל את הקצבה המקסימלית לעובד בעת פרישה – 35 שנות</a:t>
            </a:r>
          </a:p>
        </p:txBody>
      </p:sp>
      <p:pic>
        <p:nvPicPr>
          <p:cNvPr id="4" name="Picture 2" descr="logoFor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25336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00000 Works\shapira\meyazegn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5576" y="2132856"/>
            <a:ext cx="4752529" cy="4392488"/>
          </a:xfrm>
          <a:prstGeom prst="rect">
            <a:avLst/>
          </a:prstGeom>
          <a:noFill/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375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שמירה </a:t>
            </a: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 רמת החיים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827584" y="2564904"/>
            <a:ext cx="7560840" cy="3888432"/>
          </a:xfrm>
        </p:spPr>
        <p:txBody>
          <a:bodyPr>
            <a:noAutofit/>
          </a:bodyPr>
          <a:lstStyle/>
          <a:p>
            <a:pPr lvl="0" algn="r"/>
            <a:r>
              <a:rPr lang="he-IL" sz="2800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פנסיה </a:t>
            </a:r>
            <a:r>
              <a:rPr lang="he-IL" sz="2800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חודשית </a:t>
            </a:r>
            <a:r>
              <a:rPr lang="he-IL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קרן הפנסיה/ביטוח מנהלים/קופת גמל</a:t>
            </a:r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he-IL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בדיקת </a:t>
            </a:r>
            <a:r>
              <a:rPr lang="he-IL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גובה הפנסיה העתידית לעומת </a:t>
            </a:r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רמת </a:t>
            </a:r>
            <a:r>
              <a:rPr lang="he-IL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ההכנסה </a:t>
            </a:r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היום</a:t>
            </a:r>
          </a:p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בדיקת </a:t>
            </a:r>
            <a:r>
              <a:rPr lang="he-IL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מרכיבי ביטוח מיותרים או כפולים ע"ח החיסכון </a:t>
            </a:r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העתידי</a:t>
            </a:r>
          </a:p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בדיקת </a:t>
            </a:r>
            <a:r>
              <a:rPr lang="he-IL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שיעורי התשואה של הקופות</a:t>
            </a:r>
          </a:p>
          <a:p>
            <a:pPr lvl="0" algn="r"/>
            <a:endParaRPr lang="he-IL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logoFor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253365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9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/>
            </a:r>
            <a:br>
              <a:rPr lang="he-IL" dirty="0" smtClean="0"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</a:br>
            <a:r>
              <a:rPr lang="he-I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שמירה </a:t>
            </a: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 רמת החיים</a:t>
            </a:r>
          </a:p>
        </p:txBody>
      </p:sp>
      <p:pic>
        <p:nvPicPr>
          <p:cNvPr id="2050" name="Picture 2" descr="C:\Users\gideon\Downloads\השקעות  שלי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0200"/>
            <a:ext cx="8208911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ogoFor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253365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1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שמירה </a:t>
            </a: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 רמת החיים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899592" y="2564904"/>
            <a:ext cx="7272808" cy="3888432"/>
          </a:xfrm>
        </p:spPr>
        <p:txBody>
          <a:bodyPr>
            <a:noAutofit/>
          </a:bodyPr>
          <a:lstStyle/>
          <a:p>
            <a:pPr algn="r"/>
            <a:r>
              <a:rPr lang="he-IL" sz="2800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חסכונות</a:t>
            </a:r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he-IL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קרן </a:t>
            </a:r>
            <a:r>
              <a:rPr lang="he-IL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השתלמות – בדיקת דמי ניהול ושיעורי </a:t>
            </a:r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תשואה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חסכון </a:t>
            </a:r>
            <a:r>
              <a:rPr lang="he-IL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חודשי - הצעות לחסכון חודשי בסכומים נמוכים ובמכשירים פיננסיים המאפשרים גמישות באופן ההשקעה המגדילים באופן ניכר את הקצבה העתידית </a:t>
            </a:r>
          </a:p>
        </p:txBody>
      </p:sp>
      <p:pic>
        <p:nvPicPr>
          <p:cNvPr id="4" name="Picture 2" descr="logoFor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253365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7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274340"/>
            <a:ext cx="8229600" cy="1143000"/>
          </a:xfrm>
        </p:spPr>
        <p:txBody>
          <a:bodyPr>
            <a:normAutofit/>
          </a:bodyPr>
          <a:lstStyle/>
          <a:p>
            <a:r>
              <a:rPr lang="he-I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שמירה </a:t>
            </a: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 רמת החיים</a:t>
            </a:r>
          </a:p>
        </p:txBody>
      </p:sp>
      <p:pic>
        <p:nvPicPr>
          <p:cNvPr id="1026" name="Picture 2" descr="C:\Users\gideon\Downloads\סקירה כללית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268760"/>
            <a:ext cx="7632848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ogoFor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2533650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9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שמירה </a:t>
            </a: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 </a:t>
            </a:r>
            <a:r>
              <a:rPr lang="he-I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איכות החיים</a:t>
            </a:r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899592" y="2564904"/>
            <a:ext cx="7416824" cy="3888432"/>
          </a:xfrm>
        </p:spPr>
        <p:txBody>
          <a:bodyPr>
            <a:noAutofit/>
          </a:bodyPr>
          <a:lstStyle/>
          <a:p>
            <a:pPr algn="r"/>
            <a:r>
              <a:rPr lang="he-IL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ביטוח בריאות , סיעוד וחיים: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בדיקת </a:t>
            </a:r>
            <a:r>
              <a:rPr lang="he-IL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כפילות </a:t>
            </a:r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ביטוחים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ניהול </a:t>
            </a:r>
            <a:r>
              <a:rPr lang="he-IL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סיכונים – רכישה נכונה של מרכיבי הבטוח </a:t>
            </a:r>
            <a:endParaRPr lang="he-IL" sz="2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בדיקת </a:t>
            </a:r>
            <a:r>
              <a:rPr lang="he-IL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זכאות בקופת חולים של בטוח </a:t>
            </a:r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סיעודי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רכישה </a:t>
            </a:r>
            <a:r>
              <a:rPr lang="he-IL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מושכלת של ביטוח סיעודי שייתן סכום נדרש לתקופה ארוכה בשילוב הבטוח בקופ"ח</a:t>
            </a:r>
          </a:p>
          <a:p>
            <a:pPr algn="r"/>
            <a:endParaRPr lang="he-IL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logoFor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253365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4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512167"/>
          </a:xfrm>
        </p:spPr>
        <p:txBody>
          <a:bodyPr>
            <a:normAutofit fontScale="90000"/>
          </a:bodyPr>
          <a:lstStyle/>
          <a:p>
            <a:pPr algn="r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לסיכום....</a:t>
            </a:r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8136904" cy="3888432"/>
          </a:xfrm>
        </p:spPr>
        <p:txBody>
          <a:bodyPr>
            <a:noAutofit/>
          </a:bodyPr>
          <a:lstStyle/>
          <a:p>
            <a:pPr algn="r"/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מבצעים </a:t>
            </a:r>
            <a:r>
              <a:rPr lang="he-IL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סדר בכל </a:t>
            </a:r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תכניות </a:t>
            </a:r>
            <a:r>
              <a:rPr lang="he-IL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החיסכון והביטוח של העובד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לאחר </a:t>
            </a:r>
            <a:r>
              <a:rPr lang="he-IL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ביצוע הסדר בודקים את התאמת התוכניות לצרכים האישיים </a:t>
            </a:r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שלו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בדיקת </a:t>
            </a:r>
            <a:r>
              <a:rPr lang="he-IL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אפשרות להוזלת עלויות </a:t>
            </a:r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בשימת </a:t>
            </a:r>
            <a:r>
              <a:rPr lang="he-IL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לב לאיכות ניהול ההשקעות </a:t>
            </a:r>
            <a:endParaRPr lang="he-IL" sz="28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העובדים </a:t>
            </a:r>
            <a:r>
              <a:rPr lang="he-IL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מתחילים באופן מידי לחסוך כספים באופן </a:t>
            </a:r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עצמאי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מתן </a:t>
            </a:r>
            <a:r>
              <a:rPr lang="he-IL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יעוץ מקצועי פעם </a:t>
            </a:r>
            <a:r>
              <a:rPr lang="he-IL" sz="2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בשנה</a:t>
            </a:r>
            <a:endParaRPr lang="he-IL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he-IL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logoFor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253365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84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244</Words>
  <Application>Microsoft Office PowerPoint</Application>
  <PresentationFormat>‫הצגה על המסך (4:3)</PresentationFormat>
  <Paragraphs>45</Paragraphs>
  <Slides>10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1" baseType="lpstr">
      <vt:lpstr>ערכת נושא Office</vt:lpstr>
      <vt:lpstr> תכנון עתיד פיננסי לעובד</vt:lpstr>
      <vt:lpstr>  שמירה על רמת החיים</vt:lpstr>
      <vt:lpstr> שמירה על רמת החיים</vt:lpstr>
      <vt:lpstr>  שמירה על רמת החיים</vt:lpstr>
      <vt:lpstr> שמירה על רמת החיים</vt:lpstr>
      <vt:lpstr>  שמירה על רמת החיים</vt:lpstr>
      <vt:lpstr>שמירה על רמת החיים</vt:lpstr>
      <vt:lpstr>  שמירה על איכות החיים</vt:lpstr>
      <vt:lpstr>  לסיכום....</vt:lpstr>
      <vt:lpstr>  </vt:lpstr>
    </vt:vector>
  </TitlesOfParts>
  <Company>Amadeus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תכנון עתיד פיננסי</dc:title>
  <dc:creator>sari</dc:creator>
  <cp:lastModifiedBy>user1</cp:lastModifiedBy>
  <cp:revision>45</cp:revision>
  <dcterms:created xsi:type="dcterms:W3CDTF">2015-01-07T10:41:00Z</dcterms:created>
  <dcterms:modified xsi:type="dcterms:W3CDTF">2015-02-23T07:16:46Z</dcterms:modified>
  <cp:contentStatus>סופי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